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307" r:id="rId3"/>
    <p:sldId id="308" r:id="rId4"/>
    <p:sldId id="269" r:id="rId5"/>
    <p:sldId id="270" r:id="rId6"/>
    <p:sldId id="271" r:id="rId7"/>
    <p:sldId id="272" r:id="rId8"/>
    <p:sldId id="257" r:id="rId9"/>
    <p:sldId id="267" r:id="rId10"/>
    <p:sldId id="309" r:id="rId11"/>
    <p:sldId id="260" r:id="rId12"/>
    <p:sldId id="310" r:id="rId13"/>
    <p:sldId id="311" r:id="rId14"/>
    <p:sldId id="258" r:id="rId15"/>
    <p:sldId id="261" r:id="rId16"/>
    <p:sldId id="284" r:id="rId17"/>
    <p:sldId id="259" r:id="rId18"/>
    <p:sldId id="312" r:id="rId19"/>
    <p:sldId id="262" r:id="rId20"/>
    <p:sldId id="313" r:id="rId21"/>
    <p:sldId id="280" r:id="rId22"/>
    <p:sldId id="314" r:id="rId23"/>
    <p:sldId id="285" r:id="rId24"/>
    <p:sldId id="282" r:id="rId25"/>
    <p:sldId id="28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4684"/>
  </p:normalViewPr>
  <p:slideViewPr>
    <p:cSldViewPr snapToGrid="0" snapToObjects="1">
      <p:cViewPr varScale="1">
        <p:scale>
          <a:sx n="93" d="100"/>
          <a:sy n="93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05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92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924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Accélération de particule et production de gamma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</a:t>
            </a:r>
            <a:r>
              <a:rPr lang="fr-FR" dirty="0" err="1"/>
              <a:t>example</a:t>
            </a:r>
            <a:r>
              <a:rPr lang="fr-FR" dirty="0"/>
              <a:t>: SN 1006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971436-3BFA-E545-A41F-53F881C0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1" y="1534658"/>
            <a:ext cx="3197994" cy="3197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AEAA7F-0B2B-D14A-9862-3AA15CD1FFDB}"/>
              </a:ext>
            </a:extLst>
          </p:cNvPr>
          <p:cNvSpPr/>
          <p:nvPr/>
        </p:nvSpPr>
        <p:spPr>
          <a:xfrm>
            <a:off x="254626" y="4383385"/>
            <a:ext cx="213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SN 100 </a:t>
            </a:r>
            <a:r>
              <a:rPr lang="en-GB" dirty="0" err="1"/>
              <a:t>observés</a:t>
            </a:r>
            <a:r>
              <a:rPr lang="en-GB" dirty="0"/>
              <a:t> </a:t>
            </a:r>
            <a:r>
              <a:rPr lang="en-GB" dirty="0" err="1"/>
              <a:t>dans</a:t>
            </a:r>
            <a:r>
              <a:rPr lang="en-GB" dirty="0"/>
              <a:t> le6s </a:t>
            </a:r>
            <a:r>
              <a:rPr lang="en-GB" dirty="0" err="1"/>
              <a:t>rayons</a:t>
            </a:r>
            <a:r>
              <a:rPr lang="en-GB" dirty="0"/>
              <a:t> X par Chandra.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1A19ADB-91EC-0D49-BB9F-18BF85AB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12" y="793234"/>
            <a:ext cx="4785987" cy="43468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3778E2-4131-D045-89A6-A30E42809A71}"/>
              </a:ext>
            </a:extLst>
          </p:cNvPr>
          <p:cNvSpPr/>
          <p:nvPr/>
        </p:nvSpPr>
        <p:spPr>
          <a:xfrm>
            <a:off x="7839846" y="5383479"/>
            <a:ext cx="4352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SN 1006 </a:t>
            </a:r>
            <a:r>
              <a:rPr lang="en-GB" dirty="0" err="1"/>
              <a:t>observés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rayon gamma par HESS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0FF5E99-DD93-2841-A6C0-7B368FA56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975" y="3244334"/>
            <a:ext cx="3904154" cy="351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DCD09B-6C8B-1545-88E1-63BEDBD35ED0}"/>
              </a:ext>
            </a:extLst>
          </p:cNvPr>
          <p:cNvSpPr/>
          <p:nvPr/>
        </p:nvSpPr>
        <p:spPr>
          <a:xfrm>
            <a:off x="3919923" y="3244334"/>
            <a:ext cx="2023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SN 1006 </a:t>
            </a:r>
            <a:r>
              <a:rPr lang="en-GB" dirty="0" err="1"/>
              <a:t>observés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rayon gamma Fermi</a:t>
            </a:r>
          </a:p>
        </p:txBody>
      </p:sp>
    </p:spTree>
    <p:extLst>
      <p:ext uri="{BB962C8B-B14F-4D97-AF65-F5344CB8AC3E}">
        <p14:creationId xmlns:p14="http://schemas.microsoft.com/office/powerpoint/2010/main" val="329624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pulsars: </a:t>
            </a:r>
            <a:r>
              <a:rPr lang="fr-FR" dirty="0" err="1"/>
              <a:t>decouverte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9FD485-0205-AC4C-A09C-D15430B0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37" y="365125"/>
            <a:ext cx="3683000" cy="4989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60DB45-A147-CE43-AC59-964DA415F99A}"/>
              </a:ext>
            </a:extLst>
          </p:cNvPr>
          <p:cNvSpPr/>
          <p:nvPr/>
        </p:nvSpPr>
        <p:spPr>
          <a:xfrm>
            <a:off x="9823381" y="579068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Jocelyn Bell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DB208-2D48-A944-9961-574AA36536CC}"/>
              </a:ext>
            </a:extLst>
          </p:cNvPr>
          <p:cNvSpPr/>
          <p:nvPr/>
        </p:nvSpPr>
        <p:spPr>
          <a:xfrm>
            <a:off x="434661" y="1914297"/>
            <a:ext cx="48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1967 : découverte des pulsars par Hewish &amp; Bell </a:t>
            </a:r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836CB09-C5E6-584B-9C2A-A52D3523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8" y="2507237"/>
            <a:ext cx="5435599" cy="19184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5C443-314B-4248-85CB-09C68F3EFCB4}"/>
              </a:ext>
            </a:extLst>
          </p:cNvPr>
          <p:cNvSpPr/>
          <p:nvPr/>
        </p:nvSpPr>
        <p:spPr>
          <a:xfrm>
            <a:off x="404092" y="4892640"/>
            <a:ext cx="7758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1968 : identification des pulsars comme des étoiles à neutrons en rotation rapide et fortement magnétisée (Gold) </a:t>
            </a:r>
          </a:p>
          <a:p>
            <a:r>
              <a:rPr lang="fr-FR" dirty="0"/>
              <a:t>1968 : découverte des pulsars du Crabe et de </a:t>
            </a:r>
            <a:r>
              <a:rPr lang="fr-FR" dirty="0" err="1"/>
              <a:t>Véla</a:t>
            </a:r>
            <a:r>
              <a:rPr lang="fr-FR" dirty="0"/>
              <a:t> : lien avec les </a:t>
            </a:r>
            <a:r>
              <a:rPr lang="fr-FR" dirty="0" err="1"/>
              <a:t>supernovae</a:t>
            </a:r>
            <a:r>
              <a:rPr lang="fr-FR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3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pulsars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56" y="1404257"/>
            <a:ext cx="5243702" cy="340549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985220" y="5078437"/>
            <a:ext cx="37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Pulsar du Crabe et sa nébuleuse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333561"/>
            <a:ext cx="59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Etoile à neutron (cadavre d’étoile) en rotation rapide qui émet de la matière à ses pôles magnétique.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8200" y="3997842"/>
            <a:ext cx="60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Les périodes des pulsars sont très brèves : la plus longue est de 4s, et la plus courte est celle du pulsar du Crabe : 0,033s.</a:t>
            </a:r>
          </a:p>
        </p:txBody>
      </p:sp>
    </p:spTree>
    <p:extLst>
      <p:ext uri="{BB962C8B-B14F-4D97-AF65-F5344CB8AC3E}">
        <p14:creationId xmlns:p14="http://schemas.microsoft.com/office/powerpoint/2010/main" val="169695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pulsars en gamma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115755" y="3825997"/>
            <a:ext cx="37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Pulsar du Crabe par HESS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6E3BA0-7BCC-B045-A557-5D70C6D1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68" y="667327"/>
            <a:ext cx="3205639" cy="3225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BC937D-1416-DF4D-8793-4054B666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25" y="2854963"/>
            <a:ext cx="4445000" cy="2311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3395BC-9C82-6C4B-B9E3-D537308190C1}"/>
              </a:ext>
            </a:extLst>
          </p:cNvPr>
          <p:cNvSpPr/>
          <p:nvPr/>
        </p:nvSpPr>
        <p:spPr>
          <a:xfrm>
            <a:off x="2388150" y="5536372"/>
            <a:ext cx="3266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Pulsations du  Crabe par VERITAS</a:t>
            </a:r>
          </a:p>
        </p:txBody>
      </p:sp>
    </p:spTree>
    <p:extLst>
      <p:ext uri="{BB962C8B-B14F-4D97-AF65-F5344CB8AC3E}">
        <p14:creationId xmlns:p14="http://schemas.microsoft.com/office/powerpoint/2010/main" val="203160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sursauts gamma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65" y="1872175"/>
            <a:ext cx="4845148" cy="484514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448972" y="2461846"/>
            <a:ext cx="4445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Processus encore mal connu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Flash très bref et intense de rayonnement à toutes les longueur d’onde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Emission très grande d’énergie</a:t>
            </a:r>
          </a:p>
        </p:txBody>
      </p:sp>
    </p:spTree>
    <p:extLst>
      <p:ext uri="{BB962C8B-B14F-4D97-AF65-F5344CB8AC3E}">
        <p14:creationId xmlns:p14="http://schemas.microsoft.com/office/powerpoint/2010/main" val="198086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sursauts gamma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02" y="2730144"/>
            <a:ext cx="4727170" cy="337204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543828" y="2056787"/>
            <a:ext cx="209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Effondrement d’étoiles massives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2056788"/>
            <a:ext cx="213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Fusion </a:t>
            </a:r>
            <a:r>
              <a:rPr lang="fr-FR"/>
              <a:t>d’objets compacts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708819" y="1909385"/>
            <a:ext cx="4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types de sursaut gamma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8" y="3495855"/>
            <a:ext cx="3113089" cy="23036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91" y="6016035"/>
            <a:ext cx="2203329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613557" y="4747025"/>
            <a:ext cx="204819" cy="138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28" y="3275433"/>
            <a:ext cx="2706287" cy="23382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5590" y="3495854"/>
            <a:ext cx="514360" cy="230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87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sursauts gamma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820886" y="6449786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Vue d’artiste d’un sursaut </a:t>
            </a:r>
            <a:r>
              <a:rPr lang="fr-FR" dirty="0" err="1"/>
              <a:t>gmma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66232D-44CE-A446-ADCD-CA418131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30628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4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noyaux actifs de galaxies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92" y="1690688"/>
            <a:ext cx="7077075" cy="45815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09600" y="2211350"/>
            <a:ext cx="404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Trou noir super massifs au centre de certaines galaxies (10%)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173862" y="4215226"/>
            <a:ext cx="21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Jets d’émission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813047" y="3638004"/>
            <a:ext cx="21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Disque d’accrétion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7" idx="3"/>
          </p:cNvCxnSpPr>
          <p:nvPr/>
        </p:nvCxnSpPr>
        <p:spPr>
          <a:xfrm>
            <a:off x="3929062" y="3822670"/>
            <a:ext cx="1768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766515" y="4399892"/>
            <a:ext cx="1719885" cy="1846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790749" y="3005348"/>
            <a:ext cx="2056466" cy="135620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2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noyaux actifs de galaxies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4FFA31-50AA-0B4D-9A9A-F423656E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18" y="1361626"/>
            <a:ext cx="7107381" cy="54963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3782D4-3C72-5642-8ABF-1B3728A31D9B}"/>
              </a:ext>
            </a:extLst>
          </p:cNvPr>
          <p:cNvSpPr/>
          <p:nvPr/>
        </p:nvSpPr>
        <p:spPr>
          <a:xfrm>
            <a:off x="595745" y="1690688"/>
            <a:ext cx="3650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10% des galaxies sont dite active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Visible sur tout le spectre</a:t>
            </a:r>
          </a:p>
        </p:txBody>
      </p:sp>
    </p:spTree>
    <p:extLst>
      <p:ext uri="{BB962C8B-B14F-4D97-AF65-F5344CB8AC3E}">
        <p14:creationId xmlns:p14="http://schemas.microsoft.com/office/powerpoint/2010/main" val="126116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Centaurus 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2F1791-4AAD-7747-B1EC-774E0FED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119" y="1397000"/>
            <a:ext cx="4445000" cy="46736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33C4091-A03A-A34B-AF4A-45A418211FB0}"/>
              </a:ext>
            </a:extLst>
          </p:cNvPr>
          <p:cNvSpPr txBox="1"/>
          <p:nvPr/>
        </p:nvSpPr>
        <p:spPr>
          <a:xfrm>
            <a:off x="942109" y="1690688"/>
            <a:ext cx="549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Plus </a:t>
            </a:r>
            <a:r>
              <a:rPr lang="en-GB" dirty="0" err="1"/>
              <a:t>proche</a:t>
            </a:r>
            <a:r>
              <a:rPr lang="en-GB" dirty="0"/>
              <a:t> </a:t>
            </a:r>
            <a:r>
              <a:rPr lang="en-GB" dirty="0" err="1"/>
              <a:t>galaxie</a:t>
            </a:r>
            <a:r>
              <a:rPr lang="en-GB" dirty="0"/>
              <a:t> radio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C21E0-F996-1249-978D-B36569246192}"/>
              </a:ext>
            </a:extLst>
          </p:cNvPr>
          <p:cNvSpPr/>
          <p:nvPr/>
        </p:nvSpPr>
        <p:spPr>
          <a:xfrm>
            <a:off x="339438" y="27458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Helvetica Neue LT ESO" panose="02000503000000020004" pitchFamily="2" charset="0"/>
              </a:rPr>
              <a:t>870-microns </a:t>
            </a:r>
            <a:r>
              <a:rPr lang="fr-FR" dirty="0" err="1">
                <a:latin typeface="Helvetica Neue LT ESO" panose="02000503000000020004" pitchFamily="2" charset="0"/>
              </a:rPr>
              <a:t>submillimètre</a:t>
            </a:r>
            <a:r>
              <a:rPr lang="fr-FR" dirty="0">
                <a:latin typeface="Helvetica Neue LT ESO" panose="02000503000000020004" pitchFamily="2" charset="0"/>
              </a:rPr>
              <a:t>, de LABOC sur APEX, sont montrées en orange.</a:t>
            </a:r>
          </a:p>
          <a:p>
            <a:r>
              <a:rPr lang="fr-FR" dirty="0">
                <a:latin typeface="Helvetica Neue LT ESO" panose="02000503000000020004" pitchFamily="2" charset="0"/>
              </a:rPr>
              <a:t> Les données rayons X de l'Observatoire Rayons X de Chandra sont montrées en bleu. </a:t>
            </a:r>
          </a:p>
          <a:p>
            <a:endParaRPr lang="fr-FR" dirty="0">
              <a:latin typeface="Helvetica Neue LT ESO" panose="02000503000000020004" pitchFamily="2" charset="0"/>
            </a:endParaRPr>
          </a:p>
          <a:p>
            <a:r>
              <a:rPr lang="fr-FR" dirty="0">
                <a:latin typeface="Helvetica Neue LT ESO" panose="02000503000000020004" pitchFamily="2" charset="0"/>
              </a:rPr>
              <a:t>Les données de lumière visible du Wide Field Imager (WFI) du MGP/ESO télescope de 2.2 mètres situé à La Silla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11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Rayons Cosmiques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7447970-DDB4-714D-ABDF-64215C4D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918" y="365125"/>
            <a:ext cx="4966001" cy="61068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AF0012-DACA-AE46-B8CA-8773B7A45038}"/>
              </a:ext>
            </a:extLst>
          </p:cNvPr>
          <p:cNvSpPr/>
          <p:nvPr/>
        </p:nvSpPr>
        <p:spPr>
          <a:xfrm>
            <a:off x="384314" y="2310704"/>
            <a:ext cx="44262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Presque linéarité sur 12 ordre de grandeur en énergie et 32 en flux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Questions principales en astrophysique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Origine ?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Propagation?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Composition 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7888D3-669F-E442-8708-7C5A73D8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Centaurus</a:t>
            </a:r>
            <a:r>
              <a:rPr lang="fr-FR" dirty="0"/>
              <a:t> A en Gamma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2F1791-4AAD-7747-B1EC-774E0FED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37" y="1577109"/>
            <a:ext cx="3599484" cy="3784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1451ED1-43AA-EB40-9B8E-5B90A0619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4" t="6930" r="11454" b="23033"/>
          <a:stretch/>
        </p:blipFill>
        <p:spPr>
          <a:xfrm>
            <a:off x="3920836" y="1577109"/>
            <a:ext cx="3893563" cy="38815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BA4F0E-61D7-5A49-B680-27375EC7D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8" t="5277" r="3685" b="15707"/>
          <a:stretch/>
        </p:blipFill>
        <p:spPr>
          <a:xfrm>
            <a:off x="8151737" y="1577109"/>
            <a:ext cx="4040263" cy="388158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1C726C-0F32-F148-95D6-30D80852DDFD}"/>
              </a:ext>
            </a:extLst>
          </p:cNvPr>
          <p:cNvSpPr txBox="1"/>
          <p:nvPr/>
        </p:nvSpPr>
        <p:spPr>
          <a:xfrm>
            <a:off x="360218" y="5860473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X, Visible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0F74BF-4AFB-DE4D-A264-974A7D8F20F2}"/>
              </a:ext>
            </a:extLst>
          </p:cNvPr>
          <p:cNvSpPr txBox="1"/>
          <p:nvPr/>
        </p:nvSpPr>
        <p:spPr>
          <a:xfrm>
            <a:off x="4267200" y="5860473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Fermi-GeV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C55E44-6EB8-D944-96BE-FA4895108970}"/>
              </a:ext>
            </a:extLst>
          </p:cNvPr>
          <p:cNvSpPr txBox="1"/>
          <p:nvPr/>
        </p:nvSpPr>
        <p:spPr>
          <a:xfrm>
            <a:off x="8354291" y="5860473"/>
            <a:ext cx="17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HESS-</a:t>
            </a:r>
            <a:r>
              <a:rPr lang="en-GB" dirty="0" err="1"/>
              <a:t>TeV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97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 émission diffuse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8752" y="1441491"/>
            <a:ext cx="658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80% des photons détectés par Fermi LAT proviennent de l’émission diffuse.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Interaction </a:t>
            </a:r>
            <a:r>
              <a:rPr lang="fr-FR" dirty="0" err="1"/>
              <a:t>RC+gaz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Fond diffus </a:t>
            </a:r>
            <a:r>
              <a:rPr lang="fr-FR" dirty="0" err="1"/>
              <a:t>extragalactiquec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A36962-F35D-9849-9032-7AA1A58B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912" y="1257219"/>
            <a:ext cx="5111088" cy="25385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766DD5-1CAB-3748-978B-831DE56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27" y="3998926"/>
            <a:ext cx="5230272" cy="26289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77A305-DB6E-5943-94FC-EE31C9BA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90" y="3897326"/>
            <a:ext cx="5029200" cy="2832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16802C-2ADF-8049-87F4-31EF746BE93F}"/>
              </a:ext>
            </a:extLst>
          </p:cNvPr>
          <p:cNvSpPr/>
          <p:nvPr/>
        </p:nvSpPr>
        <p:spPr>
          <a:xfrm>
            <a:off x="14897" y="3884413"/>
            <a:ext cx="221086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" panose="020B0604020202020204" pitchFamily="34" charset="0"/>
              </a:rPr>
              <a:t>Fermi </a:t>
            </a:r>
            <a:r>
              <a:rPr lang="fr-FR" dirty="0" err="1">
                <a:latin typeface="Arial" panose="020B0604020202020204" pitchFamily="34" charset="0"/>
              </a:rPr>
              <a:t>bubbles</a:t>
            </a:r>
            <a:endParaRPr lang="fr-FR" dirty="0">
              <a:latin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</a:rPr>
              <a:t>Connection avec le </a:t>
            </a:r>
          </a:p>
          <a:p>
            <a:r>
              <a:rPr lang="fr-FR" dirty="0">
                <a:latin typeface="Arial" panose="020B0604020202020204" pitchFamily="34" charset="0"/>
              </a:rPr>
              <a:t>Centre Galactique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</a:rPr>
              <a:t>Reste d’activité?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66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matière noire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95841" y="6123025"/>
            <a:ext cx="4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Annihilation de matière noire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09" y="1159326"/>
            <a:ext cx="6144491" cy="496369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-24272" y="3318009"/>
            <a:ext cx="523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Production de particules détectables par nos instruments (directement ou indirectement)</a:t>
            </a:r>
          </a:p>
        </p:txBody>
      </p:sp>
    </p:spTree>
    <p:extLst>
      <p:ext uri="{BB962C8B-B14F-4D97-AF65-F5344CB8AC3E}">
        <p14:creationId xmlns:p14="http://schemas.microsoft.com/office/powerpoint/2010/main" val="118687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334985" y="2204358"/>
            <a:ext cx="7625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78481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Accélération des rayons cosmiques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5" y="5520870"/>
            <a:ext cx="2193275" cy="10595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85" y="2090963"/>
            <a:ext cx="4117418" cy="35541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9" y="2081936"/>
            <a:ext cx="5660766" cy="32122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5028" y="1485900"/>
            <a:ext cx="41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Accélération de Fermi </a:t>
            </a:r>
            <a:r>
              <a:rPr lang="fr-FR"/>
              <a:t>du premier ordre</a:t>
            </a:r>
          </a:p>
        </p:txBody>
      </p:sp>
    </p:spTree>
    <p:extLst>
      <p:ext uri="{BB962C8B-B14F-4D97-AF65-F5344CB8AC3E}">
        <p14:creationId xmlns:p14="http://schemas.microsoft.com/office/powerpoint/2010/main" val="114889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Accélération des rayons cosmiques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45028" y="1485900"/>
            <a:ext cx="41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Accélération de Fermi du deuxième ordre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79" y="5079524"/>
            <a:ext cx="4241800" cy="1155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95"/>
          <a:stretch/>
        </p:blipFill>
        <p:spPr>
          <a:xfrm>
            <a:off x="1045028" y="3213656"/>
            <a:ext cx="1797051" cy="1498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16656"/>
            <a:ext cx="8064500" cy="1397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6" r="-76"/>
          <a:stretch/>
        </p:blipFill>
        <p:spPr>
          <a:xfrm>
            <a:off x="2997201" y="3213656"/>
            <a:ext cx="800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Rayons Cosmiques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F0012-DACA-AE46-B8CA-8773B7A45038}"/>
              </a:ext>
            </a:extLst>
          </p:cNvPr>
          <p:cNvSpPr/>
          <p:nvPr/>
        </p:nvSpPr>
        <p:spPr>
          <a:xfrm>
            <a:off x="384314" y="2310704"/>
            <a:ext cx="44262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Orgine</a:t>
            </a:r>
            <a:r>
              <a:rPr lang="fr-FR" dirty="0"/>
              <a:t> des particules chargés?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Avant genou : origine galactique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Cheville : extragalactique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7888D3-669F-E442-8708-7C5A73D8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F71080-3F6C-0A4C-89B9-5F4B2F46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469204"/>
            <a:ext cx="4305300" cy="53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Processus d’émission des Gamma</a:t>
            </a: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3" t="43622" r="59581" b="46240"/>
          <a:stretch/>
        </p:blipFill>
        <p:spPr bwMode="auto">
          <a:xfrm>
            <a:off x="2008413" y="2813330"/>
            <a:ext cx="3053444" cy="232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006" t="42659" r="-34126" b="462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64155" y="1690688"/>
            <a:ext cx="256061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Décroissance de </a:t>
            </a:r>
            <a:r>
              <a:rPr lang="fr-FR" altLang="fr-FR">
                <a:solidFill>
                  <a:schemeClr val="tx1"/>
                </a:solidFill>
                <a:ea typeface="Arial" charset="0"/>
                <a:cs typeface="Arial" charset="0"/>
              </a:rPr>
              <a:t>π</a:t>
            </a:r>
            <a:r>
              <a:rPr lang="fr-FR" altLang="fr-FR" baseline="33000">
                <a:solidFill>
                  <a:schemeClr val="tx1"/>
                </a:solidFill>
                <a:ea typeface="Arial" charset="0"/>
                <a:cs typeface="Arial" charset="0"/>
              </a:rPr>
              <a:t>0</a:t>
            </a:r>
            <a:r>
              <a:rPr lang="fr-FR" altLang="fr-FR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3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24840" r="75169" b="65399"/>
          <a:stretch/>
        </p:blipFill>
        <p:spPr bwMode="auto">
          <a:xfrm>
            <a:off x="6500625" y="2841872"/>
            <a:ext cx="5255945" cy="189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508" t="24840" r="-18994" b="653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64155" y="5891276"/>
            <a:ext cx="768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protons vont interagir et produire de nombreuses nouvelles particules</a:t>
            </a:r>
          </a:p>
        </p:txBody>
      </p:sp>
    </p:spTree>
    <p:extLst>
      <p:ext uri="{BB962C8B-B14F-4D97-AF65-F5344CB8AC3E}">
        <p14:creationId xmlns:p14="http://schemas.microsoft.com/office/powerpoint/2010/main" val="118414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Processus d’émission</a:t>
            </a: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838200" y="1450859"/>
            <a:ext cx="22143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>
                <a:solidFill>
                  <a:schemeClr val="tx1"/>
                </a:solidFill>
              </a:rPr>
              <a:t>Compton inverse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040"/>
            <a:ext cx="5834783" cy="323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88334" y="3454631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Photon va rentrer en contact avec un électron. L’électron va lui transmettre une partie de son énergie et le photon devient plus énergétique</a:t>
            </a:r>
          </a:p>
        </p:txBody>
      </p:sp>
    </p:spTree>
    <p:extLst>
      <p:ext uri="{BB962C8B-B14F-4D97-AF65-F5344CB8AC3E}">
        <p14:creationId xmlns:p14="http://schemas.microsoft.com/office/powerpoint/2010/main" val="197940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970581" y="1406100"/>
            <a:ext cx="525365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 err="1">
                <a:solidFill>
                  <a:schemeClr val="tx1"/>
                </a:solidFill>
              </a:rPr>
              <a:t>Bremsstrahlung</a:t>
            </a:r>
            <a:r>
              <a:rPr lang="fr-FR" altLang="fr-FR" dirty="0">
                <a:solidFill>
                  <a:schemeClr val="tx1"/>
                </a:solidFill>
              </a:rPr>
              <a:t> (ou rayonnement de freinage) </a:t>
            </a:r>
          </a:p>
        </p:txBody>
      </p:sp>
      <p:pic>
        <p:nvPicPr>
          <p:cNvPr id="3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6" t="22877" r="58671" b="67745"/>
          <a:stretch/>
        </p:blipFill>
        <p:spPr bwMode="auto">
          <a:xfrm>
            <a:off x="6030686" y="1911424"/>
            <a:ext cx="5323114" cy="302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7" t="22134" r="-35757" b="649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Processus d’émission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67473" y="3267690"/>
            <a:ext cx="5363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particule chargée qui bouge dans un champ électrique est ralentie. Cette perte d’énergie est émise sous forme de rayonnement</a:t>
            </a:r>
          </a:p>
        </p:txBody>
      </p:sp>
    </p:spTree>
    <p:extLst>
      <p:ext uri="{BB962C8B-B14F-4D97-AF65-F5344CB8AC3E}">
        <p14:creationId xmlns:p14="http://schemas.microsoft.com/office/powerpoint/2010/main" val="9061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1383496" y="2532627"/>
            <a:ext cx="163728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rgbClr val="000000"/>
                </a:solidFill>
              </a:rPr>
              <a:t>Synchroton</a:t>
            </a:r>
            <a:endParaRPr lang="fr-FR" altLang="fr-FR" dirty="0">
              <a:solidFill>
                <a:srgbClr val="000000"/>
              </a:solidFill>
            </a:endParaRPr>
          </a:p>
        </p:txBody>
      </p:sp>
      <p:pic>
        <p:nvPicPr>
          <p:cNvPr id="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23965" r="72425" b="67746"/>
          <a:stretch/>
        </p:blipFill>
        <p:spPr bwMode="auto">
          <a:xfrm>
            <a:off x="6344167" y="2351314"/>
            <a:ext cx="5611038" cy="215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7136" t="22455" r="-22189" b="664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Processus d’émission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900505"/>
            <a:ext cx="562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particule qui bouge dans un champs électromagnétique va voir sa trajectoire changer et émettre </a:t>
            </a:r>
            <a:r>
              <a:rPr lang="fr-FR"/>
              <a:t>un rayonnement Synchrotron.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70581" y="1406100"/>
            <a:ext cx="171422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>
                <a:solidFill>
                  <a:schemeClr val="tx1"/>
                </a:solidFill>
              </a:rPr>
              <a:t>Synchrotron</a:t>
            </a:r>
          </a:p>
        </p:txBody>
      </p:sp>
    </p:spTree>
    <p:extLst>
      <p:ext uri="{BB962C8B-B14F-4D97-AF65-F5344CB8AC3E}">
        <p14:creationId xmlns:p14="http://schemas.microsoft.com/office/powerpoint/2010/main" val="56829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émettrices de rayonnements gamma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89317" y="1873568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galactiques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096000" y="1809366"/>
            <a:ext cx="360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Sources </a:t>
            </a:r>
            <a:r>
              <a:rPr lang="fr-FR" dirty="0" err="1"/>
              <a:t>extra-galactiques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74430" y="2682195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/>
              <a:t>Restes de </a:t>
            </a:r>
            <a:r>
              <a:rPr lang="fr-FR" b="1" dirty="0" err="1"/>
              <a:t>supenovae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30461" y="2480484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Sursaut gamma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330461" y="3034482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/>
              <a:t>Noyaux actifs de galaxie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74429" y="3217362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/>
              <a:t>Pulsar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89316" y="3769574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Emission diffuse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89317" y="4184114"/>
            <a:ext cx="171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/>
              <a:t>…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873868" y="4138906"/>
            <a:ext cx="171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/>
              <a:t>…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689317" y="2435276"/>
            <a:ext cx="101709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5258972" y="1809366"/>
            <a:ext cx="0" cy="3064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354243" y="5433920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Matière noire ?</a:t>
            </a:r>
          </a:p>
        </p:txBody>
      </p:sp>
    </p:spTree>
    <p:extLst>
      <p:ext uri="{BB962C8B-B14F-4D97-AF65-F5344CB8AC3E}">
        <p14:creationId xmlns:p14="http://schemas.microsoft.com/office/powerpoint/2010/main" val="131445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restes de </a:t>
            </a:r>
            <a:r>
              <a:rPr lang="fr-FR" dirty="0" err="1"/>
              <a:t>supernovae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48696" y="1885401"/>
            <a:ext cx="56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 Dans notre galaxie</a:t>
            </a:r>
            <a:r>
              <a:rPr lang="fr-FR"/>
              <a:t>, ≈ une </a:t>
            </a:r>
            <a:r>
              <a:rPr lang="fr-FR" dirty="0"/>
              <a:t>explosion tous les 30 ans.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91243" y="2661361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Tout ou partie de la matière stellaire (éjecta) est projetée à très grande vitesse (quelques 10 000 km/s) dans le milieu interstellaire.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t="4472" r="9221" b="38060"/>
          <a:stretch/>
        </p:blipFill>
        <p:spPr>
          <a:xfrm>
            <a:off x="7795162" y="723304"/>
            <a:ext cx="3965735" cy="38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1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3558</TotalTime>
  <Words>604</Words>
  <Application>Microsoft Macintosh PowerPoint</Application>
  <PresentationFormat>Grand écran</PresentationFormat>
  <Paragraphs>111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 Neue LT ESO</vt:lpstr>
      <vt:lpstr>Source Han Sans CN Regular</vt:lpstr>
      <vt:lpstr>Office Theme</vt:lpstr>
      <vt:lpstr>Accélération de particule et production de gamma</vt:lpstr>
      <vt:lpstr>Rayons Cosmiques</vt:lpstr>
      <vt:lpstr>Rayons Cosmiques</vt:lpstr>
      <vt:lpstr>Présentation PowerPoint</vt:lpstr>
      <vt:lpstr>Présentation PowerPoint</vt:lpstr>
      <vt:lpstr>Présentation PowerPoint</vt:lpstr>
      <vt:lpstr>Présentation PowerPoint</vt:lpstr>
      <vt:lpstr>Sources émettrices de rayonnements gamma</vt:lpstr>
      <vt:lpstr>Les restes de supernovae</vt:lpstr>
      <vt:lpstr>Un example: SN 1006</vt:lpstr>
      <vt:lpstr>Les pulsars: decouverte</vt:lpstr>
      <vt:lpstr>Les pulsars</vt:lpstr>
      <vt:lpstr>Les pulsars en gamma</vt:lpstr>
      <vt:lpstr>Les sursauts gamma</vt:lpstr>
      <vt:lpstr>Les sursauts gamma</vt:lpstr>
      <vt:lpstr>Les sursauts gamma</vt:lpstr>
      <vt:lpstr>Les noyaux actifs de galaxies</vt:lpstr>
      <vt:lpstr>Les noyaux actifs de galaxies</vt:lpstr>
      <vt:lpstr>Centaurus A</vt:lpstr>
      <vt:lpstr>Centaurus A en Gamma</vt:lpstr>
      <vt:lpstr>L’ émission diffuse</vt:lpstr>
      <vt:lpstr>La matière noire</vt:lpstr>
      <vt:lpstr>Présentation PowerPoint</vt:lpstr>
      <vt:lpstr>Accélération des rayons cosmiques</vt:lpstr>
      <vt:lpstr>Accélération des rayons cosmiques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Microsoft Office User</cp:lastModifiedBy>
  <cp:revision>163</cp:revision>
  <dcterms:created xsi:type="dcterms:W3CDTF">2018-03-29T17:34:52Z</dcterms:created>
  <dcterms:modified xsi:type="dcterms:W3CDTF">2020-04-23T15:42:28Z</dcterms:modified>
</cp:coreProperties>
</file>